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12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18" y="66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dirty="0"/>
              <a:t>4/22/2021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4/22/2021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14288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43DB446-76AD-4467-973A-3D3788DB5A4F}"/>
              </a:ext>
            </a:extLst>
          </p:cNvPr>
          <p:cNvSpPr/>
          <p:nvPr/>
        </p:nvSpPr>
        <p:spPr>
          <a:xfrm>
            <a:off x="428625" y="152400"/>
            <a:ext cx="2057400" cy="20764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84D798-C355-48D2-954F-2E8D63F87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12" y="214311"/>
            <a:ext cx="1952625" cy="195262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D4EF9B0-B521-4368-8DDF-723870EE3BAB}"/>
              </a:ext>
            </a:extLst>
          </p:cNvPr>
          <p:cNvSpPr/>
          <p:nvPr/>
        </p:nvSpPr>
        <p:spPr>
          <a:xfrm>
            <a:off x="428625" y="4800600"/>
            <a:ext cx="4014788" cy="6715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4F7606-BBFA-409A-AB4C-80B061E00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2443" y="4900613"/>
            <a:ext cx="3862388" cy="471488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bg-BG" b="1" dirty="0">
                <a:solidFill>
                  <a:schemeClr val="tx1"/>
                </a:solidFill>
              </a:rPr>
              <a:t>Изготвил: Христо Енев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F3D61C-312E-483D-B6E5-566B7095101C}"/>
              </a:ext>
            </a:extLst>
          </p:cNvPr>
          <p:cNvSpPr/>
          <p:nvPr/>
        </p:nvSpPr>
        <p:spPr>
          <a:xfrm>
            <a:off x="2433637" y="2318467"/>
            <a:ext cx="7444654" cy="14239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E3C608-A54F-4C4D-A562-8F6E3E7E66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24557" y="2393157"/>
            <a:ext cx="7262813" cy="1243012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ОСИГУРЯВАНЕ И ЗДРАВНООСИГУРИТЕЛНИ РАЗХОДИ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C05BD19-0199-4824-85E7-269A77555FE9}"/>
              </a:ext>
            </a:extLst>
          </p:cNvPr>
          <p:cNvSpPr/>
          <p:nvPr/>
        </p:nvSpPr>
        <p:spPr>
          <a:xfrm>
            <a:off x="9179717" y="4027885"/>
            <a:ext cx="2331245" cy="22169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AAF672-04EA-448A-97AB-E3F1287D0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676" y="4107657"/>
            <a:ext cx="221932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81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20394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ОСИГУРИТЕЛНИ РАЗХОДИ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7" y="1888132"/>
            <a:ext cx="9962527" cy="473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DF5E2-628D-42C1-9096-53350DDBA367}"/>
              </a:ext>
            </a:extLst>
          </p:cNvPr>
          <p:cNvSpPr/>
          <p:nvPr/>
        </p:nvSpPr>
        <p:spPr>
          <a:xfrm>
            <a:off x="1375476" y="1772454"/>
            <a:ext cx="10109942" cy="587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BC04B-9A41-40F4-8957-21C12799D4E4}"/>
              </a:ext>
            </a:extLst>
          </p:cNvPr>
          <p:cNvSpPr/>
          <p:nvPr/>
        </p:nvSpPr>
        <p:spPr>
          <a:xfrm>
            <a:off x="1531759" y="1588291"/>
            <a:ext cx="9806246" cy="601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ЗАКОНОПРОЕКТ  ЗА БЮДЖЕТА НА НЗОК ЗА 2021 Г.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474" y="2379608"/>
            <a:ext cx="10109940" cy="4478392"/>
          </a:xfrm>
        </p:spPr>
        <p:txBody>
          <a:bodyPr>
            <a:normAutofit fontScale="85000" lnSpcReduction="20000"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Бюджетната рамка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Пакет от здравни услуги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Прозрачно изразходване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Допълнителни средства -343 851,6 мил. лв.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Всички приходи – 5,084 871,3 млрд. лв.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Ръст на приходите – 340 239,8 мил. лв.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4200" b="1" dirty="0">
                <a:solidFill>
                  <a:schemeClr val="tx1"/>
                </a:solidFill>
              </a:rPr>
              <a:t>Ръст на ЗО вноски събрани от НАП -93 728,3 мил. лв.</a:t>
            </a:r>
          </a:p>
          <a:p>
            <a:r>
              <a:rPr lang="bg-BG" sz="4200" b="1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7A24561-A715-463A-83A5-30182F762FB4}"/>
              </a:ext>
            </a:extLst>
          </p:cNvPr>
          <p:cNvSpPr/>
          <p:nvPr/>
        </p:nvSpPr>
        <p:spPr>
          <a:xfrm>
            <a:off x="1" y="0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14F6-2684-4A7A-B754-31FF2C666F8C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C58F4F-DF5A-4391-BA35-54FF7AA5B17A}"/>
              </a:ext>
            </a:extLst>
          </p:cNvPr>
          <p:cNvSpPr/>
          <p:nvPr/>
        </p:nvSpPr>
        <p:spPr>
          <a:xfrm>
            <a:off x="6885709" y="2475218"/>
            <a:ext cx="2096364" cy="135636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C0E734-0D13-442E-8CB8-F68BC402A8BC}"/>
              </a:ext>
            </a:extLst>
          </p:cNvPr>
          <p:cNvSpPr/>
          <p:nvPr/>
        </p:nvSpPr>
        <p:spPr>
          <a:xfrm>
            <a:off x="8524875" y="2210156"/>
            <a:ext cx="2813129" cy="1713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8FB385-5860-4FE0-8785-E4209682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919" y="2242371"/>
            <a:ext cx="2381039" cy="164948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09DA351-6E30-45D0-9D12-5E1B9D3B74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711" y="2505620"/>
            <a:ext cx="1765156" cy="131676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740A45C-AF8C-4084-8300-BCD07A67C770}"/>
              </a:ext>
            </a:extLst>
          </p:cNvPr>
          <p:cNvSpPr/>
          <p:nvPr/>
        </p:nvSpPr>
        <p:spPr>
          <a:xfrm>
            <a:off x="9559636" y="4318803"/>
            <a:ext cx="1676399" cy="11342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1859DB8-DCEC-4F0B-BEAC-1264970F90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8652" y="4354444"/>
            <a:ext cx="1778366" cy="109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52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C3B9999A-67CF-4822-9C8F-95664814A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596" y="457189"/>
            <a:ext cx="10167301" cy="184227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025B428-4FF5-49C8-A2F9-DE04D5F5D5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7823548" y="2913714"/>
            <a:ext cx="6173807" cy="126076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2B1B529-1D2E-42E8-8F22-25CFDB1C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1403576" y="2913722"/>
            <a:ext cx="6173806" cy="1260764"/>
          </a:xfrm>
          <a:prstGeom prst="rect">
            <a:avLst/>
          </a:prstGeom>
        </p:spPr>
      </p:pic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3537" y="734584"/>
            <a:ext cx="10109940" cy="1187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33694" y="597199"/>
            <a:ext cx="9804310" cy="118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6352" y="578899"/>
            <a:ext cx="9804310" cy="1188100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ЗДРАВНОТО ОСИГУРЯВАНЕ И ЗДРАВНООСИГУРИТЕЛНИТЕ РАЗХОДИ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474" y="2379608"/>
            <a:ext cx="10167300" cy="4478392"/>
          </a:xfrm>
        </p:spPr>
        <p:txBody>
          <a:bodyPr>
            <a:normAutofit/>
          </a:bodyPr>
          <a:lstStyle/>
          <a:p>
            <a:endParaRPr lang="bg-BG" sz="4200" b="1" dirty="0">
              <a:solidFill>
                <a:schemeClr val="tx1"/>
              </a:solidFill>
            </a:endParaRPr>
          </a:p>
          <a:p>
            <a:r>
              <a:rPr lang="bg-BG" sz="4200" b="1" dirty="0">
                <a:solidFill>
                  <a:schemeClr val="tx1"/>
                </a:solidFill>
              </a:rPr>
              <a:t>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7A24561-A715-463A-83A5-30182F762FB4}"/>
              </a:ext>
            </a:extLst>
          </p:cNvPr>
          <p:cNvSpPr/>
          <p:nvPr/>
        </p:nvSpPr>
        <p:spPr>
          <a:xfrm>
            <a:off x="1" y="0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14F6-2684-4A7A-B754-31FF2C666F8C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0C76269-DC2C-4FEB-8ADA-5DBCA10CDB96}"/>
              </a:ext>
            </a:extLst>
          </p:cNvPr>
          <p:cNvSpPr txBox="1"/>
          <p:nvPr/>
        </p:nvSpPr>
        <p:spPr>
          <a:xfrm>
            <a:off x="1373535" y="2122918"/>
            <a:ext cx="10169239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g-BG" sz="3600" b="1" dirty="0"/>
              <a:t>Здравното осигуряване и здравноосигурителните разходи са определящи за здравето на хората и за икономиката на страната. Заради това всяка една държава се стреми към устойчиво развитие на своето здравеопазване и на здравното осигуряване за да живеем всички в един по-добър свят.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387339-0E32-42C3-95EB-BAD06AF72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944" y="5539238"/>
            <a:ext cx="10489830" cy="109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860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09749FBF-1338-4636-AC2B-0109CAE47248}"/>
              </a:ext>
            </a:extLst>
          </p:cNvPr>
          <p:cNvSpPr/>
          <p:nvPr/>
        </p:nvSpPr>
        <p:spPr>
          <a:xfrm>
            <a:off x="891020" y="1399309"/>
            <a:ext cx="10784032" cy="51538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7A24561-A715-463A-83A5-30182F762FB4}"/>
              </a:ext>
            </a:extLst>
          </p:cNvPr>
          <p:cNvSpPr/>
          <p:nvPr/>
        </p:nvSpPr>
        <p:spPr>
          <a:xfrm>
            <a:off x="1" y="0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F21CEA-35EE-42AB-B5EC-E6230D0DB5A6}"/>
              </a:ext>
            </a:extLst>
          </p:cNvPr>
          <p:cNvSpPr/>
          <p:nvPr/>
        </p:nvSpPr>
        <p:spPr>
          <a:xfrm>
            <a:off x="1149928" y="1563858"/>
            <a:ext cx="129020" cy="4821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5073622-2558-4390-A677-3247E953196F}"/>
              </a:ext>
            </a:extLst>
          </p:cNvPr>
          <p:cNvSpPr/>
          <p:nvPr/>
        </p:nvSpPr>
        <p:spPr>
          <a:xfrm>
            <a:off x="1278948" y="6255872"/>
            <a:ext cx="10151051" cy="1290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AE7F44FC-265A-4F01-9740-9ECEA43B8B44}"/>
              </a:ext>
            </a:extLst>
          </p:cNvPr>
          <p:cNvSpPr/>
          <p:nvPr/>
        </p:nvSpPr>
        <p:spPr>
          <a:xfrm>
            <a:off x="1278948" y="1563858"/>
            <a:ext cx="9056544" cy="1290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40E273BE-5AB4-4847-B558-B128324E1FB7}"/>
              </a:ext>
            </a:extLst>
          </p:cNvPr>
          <p:cNvSpPr/>
          <p:nvPr/>
        </p:nvSpPr>
        <p:spPr>
          <a:xfrm>
            <a:off x="11300979" y="5624141"/>
            <a:ext cx="129020" cy="6223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09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2606818" y="3158836"/>
            <a:ext cx="7495310" cy="7195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9964" y="3269674"/>
            <a:ext cx="7606145" cy="608731"/>
          </a:xfrm>
        </p:spPr>
        <p:txBody>
          <a:bodyPr>
            <a:noAutofit/>
          </a:bodyPr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  БЛАГОДАРЯ ВИ ЗА ВНИМАНИЕТО</a:t>
            </a:r>
          </a:p>
          <a:p>
            <a:pPr algn="ctr"/>
            <a:r>
              <a:rPr lang="bg-BG" sz="4000" b="1" dirty="0">
                <a:solidFill>
                  <a:schemeClr val="tx1"/>
                </a:solidFill>
              </a:rPr>
              <a:t> </a:t>
            </a:r>
          </a:p>
          <a:p>
            <a:pPr marL="571500" indent="-571500" algn="ctr">
              <a:buFont typeface="Wingdings" panose="05000000000000000000" pitchFamily="2" charset="2"/>
              <a:buChar char="§"/>
            </a:pPr>
            <a:endParaRPr lang="bg-BG" sz="4000" b="1" dirty="0">
              <a:solidFill>
                <a:schemeClr val="tx1"/>
              </a:solidFill>
            </a:endParaRPr>
          </a:p>
          <a:p>
            <a:pPr algn="ctr"/>
            <a:endParaRPr lang="bg-BG" sz="4000" b="1" dirty="0">
              <a:solidFill>
                <a:schemeClr val="tx1"/>
              </a:solidFill>
            </a:endParaRPr>
          </a:p>
          <a:p>
            <a:pPr algn="ctr"/>
            <a:endParaRPr lang="bg-BG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§"/>
            </a:pPr>
            <a:endParaRPr lang="bg-BG" sz="4000" b="1" dirty="0">
              <a:solidFill>
                <a:schemeClr val="tx1"/>
              </a:solidFill>
            </a:endParaRPr>
          </a:p>
          <a:p>
            <a:pPr marL="571500" indent="-571500" algn="ctr">
              <a:buFont typeface="Wingdings" panose="05000000000000000000" pitchFamily="2" charset="2"/>
              <a:buChar char="§"/>
            </a:pPr>
            <a:endParaRPr lang="bg-BG" sz="4000" b="1" dirty="0">
              <a:solidFill>
                <a:schemeClr val="tx1"/>
              </a:solidFill>
            </a:endParaRP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58C897AA-A3B5-45FD-A18D-9BA9624D49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020" y="658413"/>
            <a:ext cx="10784032" cy="603303"/>
          </a:xfrm>
          <a:prstGeom prst="rect">
            <a:avLst/>
          </a:prstGeom>
        </p:spPr>
      </p:pic>
      <p:sp>
        <p:nvSpPr>
          <p:cNvPr id="74" name="Rectangle 73">
            <a:extLst>
              <a:ext uri="{FF2B5EF4-FFF2-40B4-BE49-F238E27FC236}">
                <a16:creationId xmlns:a16="http://schemas.microsoft.com/office/drawing/2014/main" id="{59C589FE-806B-47BA-B37B-B381E61BAA31}"/>
              </a:ext>
            </a:extLst>
          </p:cNvPr>
          <p:cNvSpPr/>
          <p:nvPr/>
        </p:nvSpPr>
        <p:spPr>
          <a:xfrm>
            <a:off x="1620982" y="5149329"/>
            <a:ext cx="3540722" cy="6087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200" b="1" dirty="0">
                <a:latin typeface="+mj-lt"/>
              </a:rPr>
              <a:t>Изготвил: Хр. Енев</a:t>
            </a:r>
          </a:p>
        </p:txBody>
      </p:sp>
    </p:spTree>
    <p:extLst>
      <p:ext uri="{BB962C8B-B14F-4D97-AF65-F5344CB8AC3E}">
        <p14:creationId xmlns:p14="http://schemas.microsoft.com/office/powerpoint/2010/main" val="1472188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14288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77634"/>
            <a:ext cx="9753601" cy="961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31758" y="1233861"/>
            <a:ext cx="9441041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1214436"/>
            <a:ext cx="9441041" cy="774437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ОСНОВИ НА БЪЛГАРСКОТО ЗДРАВЕОПАЗВАНЕ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C9397F5-E3FC-48D7-A121-52A64D5EB75C}"/>
              </a:ext>
            </a:extLst>
          </p:cNvPr>
          <p:cNvSpPr/>
          <p:nvPr/>
        </p:nvSpPr>
        <p:spPr>
          <a:xfrm>
            <a:off x="9302890" y="4443636"/>
            <a:ext cx="2631433" cy="1812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C03BD52-2A25-4747-8F2C-E6F43A84B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2698" y="4499113"/>
            <a:ext cx="2531819" cy="170161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92862BD-EE08-4305-B61A-F5268381D528}"/>
              </a:ext>
            </a:extLst>
          </p:cNvPr>
          <p:cNvSpPr/>
          <p:nvPr/>
        </p:nvSpPr>
        <p:spPr>
          <a:xfrm>
            <a:off x="1375477" y="2080608"/>
            <a:ext cx="9753601" cy="141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479FF9-11F8-4E4F-AFBD-B4F60E9DED27}"/>
              </a:ext>
            </a:extLst>
          </p:cNvPr>
          <p:cNvSpPr/>
          <p:nvPr/>
        </p:nvSpPr>
        <p:spPr>
          <a:xfrm>
            <a:off x="1263397" y="2249439"/>
            <a:ext cx="6673968" cy="39512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3396" y="2452255"/>
            <a:ext cx="5457863" cy="3748477"/>
          </a:xfrm>
        </p:spPr>
        <p:txBody>
          <a:bodyPr>
            <a:normAutofit/>
          </a:bodyPr>
          <a:lstStyle/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Зараждане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След освобождението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Първи закон за Здравното осигуряване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Закон за обществени осигуровки</a:t>
            </a: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 algn="just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8D58D4E-662E-4042-B0D9-1864DF72FE84}"/>
              </a:ext>
            </a:extLst>
          </p:cNvPr>
          <p:cNvSpPr/>
          <p:nvPr/>
        </p:nvSpPr>
        <p:spPr>
          <a:xfrm>
            <a:off x="7987172" y="2027723"/>
            <a:ext cx="2631434" cy="181257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A469176-971A-4AD9-9FAB-91DAE94C3D88}"/>
              </a:ext>
            </a:extLst>
          </p:cNvPr>
          <p:cNvSpPr/>
          <p:nvPr/>
        </p:nvSpPr>
        <p:spPr>
          <a:xfrm>
            <a:off x="6671459" y="3726873"/>
            <a:ext cx="2631434" cy="193611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DBCC44FD-836F-4C1E-8FAA-FF0C66C1ED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1259" y="3822107"/>
            <a:ext cx="2531819" cy="168852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E6A11F5-B714-419C-B139-64886421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6979" y="2082772"/>
            <a:ext cx="2531819" cy="1688523"/>
          </a:xfrm>
          <a:prstGeom prst="rect">
            <a:avLst/>
          </a:prstGeom>
        </p:spPr>
      </p:pic>
      <p:sp>
        <p:nvSpPr>
          <p:cNvPr id="2" name="Arrow: Chevron 1">
            <a:extLst>
              <a:ext uri="{FF2B5EF4-FFF2-40B4-BE49-F238E27FC236}">
                <a16:creationId xmlns:a16="http://schemas.microsoft.com/office/drawing/2014/main" id="{D26D4B93-8D61-42B5-A83A-468C97861BEC}"/>
              </a:ext>
            </a:extLst>
          </p:cNvPr>
          <p:cNvSpPr/>
          <p:nvPr/>
        </p:nvSpPr>
        <p:spPr>
          <a:xfrm>
            <a:off x="-16009" y="0"/>
            <a:ext cx="542482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75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96183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31758" y="1233861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1214436"/>
            <a:ext cx="9815115" cy="774437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НАЦИОНАЛНА ЗДРАВНООСИГУРИТЕЛНА КАСА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9099321" y="2339531"/>
            <a:ext cx="2386095" cy="1407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A27ADA-12E1-4BF8-900A-6E30505D8273}"/>
              </a:ext>
            </a:extLst>
          </p:cNvPr>
          <p:cNvSpPr/>
          <p:nvPr/>
        </p:nvSpPr>
        <p:spPr>
          <a:xfrm>
            <a:off x="9159902" y="3973560"/>
            <a:ext cx="2386096" cy="166536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DC831-4DF4-452D-9F68-978EE1D04249}"/>
              </a:ext>
            </a:extLst>
          </p:cNvPr>
          <p:cNvSpPr/>
          <p:nvPr/>
        </p:nvSpPr>
        <p:spPr>
          <a:xfrm>
            <a:off x="9183002" y="2452323"/>
            <a:ext cx="2386095" cy="14070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D1B36A-D6F4-417E-8FE8-44D9A7BDAF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5350" y="2562545"/>
            <a:ext cx="2386095" cy="139555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B340C67-A6D6-41B6-9021-C00562150B17}"/>
              </a:ext>
            </a:extLst>
          </p:cNvPr>
          <p:cNvSpPr/>
          <p:nvPr/>
        </p:nvSpPr>
        <p:spPr>
          <a:xfrm>
            <a:off x="9260455" y="4063099"/>
            <a:ext cx="2386096" cy="166209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A5C41C-1028-440E-B8BD-D11811ED9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3058" y="4158434"/>
            <a:ext cx="2384046" cy="166209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D275123-54EF-43C2-B1E1-B936ED7444F1}"/>
              </a:ext>
            </a:extLst>
          </p:cNvPr>
          <p:cNvCxnSpPr>
            <a:cxnSpLocks/>
          </p:cNvCxnSpPr>
          <p:nvPr/>
        </p:nvCxnSpPr>
        <p:spPr>
          <a:xfrm>
            <a:off x="9363058" y="5820528"/>
            <a:ext cx="238404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0A19BCB2-9E2F-4C60-954B-56B0DC3913D1}"/>
              </a:ext>
            </a:extLst>
          </p:cNvPr>
          <p:cNvSpPr/>
          <p:nvPr/>
        </p:nvSpPr>
        <p:spPr>
          <a:xfrm>
            <a:off x="1375477" y="2052607"/>
            <a:ext cx="10109939" cy="1915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CB30C1-F067-4954-9FFA-108EE58AD9D6}"/>
              </a:ext>
            </a:extLst>
          </p:cNvPr>
          <p:cNvSpPr/>
          <p:nvPr/>
        </p:nvSpPr>
        <p:spPr>
          <a:xfrm>
            <a:off x="1274927" y="2339530"/>
            <a:ext cx="7807522" cy="36546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927" y="2562545"/>
            <a:ext cx="5555364" cy="3431673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Въвеждане на  осигурителна система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Приет закон за здравно осигуряване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Основаване на НЗОК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Структура и функции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81D77316-A437-4B63-A341-41949E736A7F}"/>
              </a:ext>
            </a:extLst>
          </p:cNvPr>
          <p:cNvSpPr/>
          <p:nvPr/>
        </p:nvSpPr>
        <p:spPr>
          <a:xfrm>
            <a:off x="0" y="0"/>
            <a:ext cx="530350" cy="6857999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459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61959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ОСИГУРЯВАНЕ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6" y="1860482"/>
            <a:ext cx="9806245" cy="41654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DC831-4DF4-452D-9F68-978EE1D04249}"/>
              </a:ext>
            </a:extLst>
          </p:cNvPr>
          <p:cNvSpPr/>
          <p:nvPr/>
        </p:nvSpPr>
        <p:spPr>
          <a:xfrm>
            <a:off x="1540627" y="2083890"/>
            <a:ext cx="9806246" cy="41654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97A60-9DDD-4BFA-9A0F-F121C6C1F818}"/>
              </a:ext>
            </a:extLst>
          </p:cNvPr>
          <p:cNvSpPr/>
          <p:nvPr/>
        </p:nvSpPr>
        <p:spPr>
          <a:xfrm>
            <a:off x="1733095" y="2230566"/>
            <a:ext cx="9806245" cy="416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84AD3D7-05FD-4D42-BD98-BCB00617BCAA}"/>
              </a:ext>
            </a:extLst>
          </p:cNvPr>
          <p:cNvSpPr txBox="1"/>
          <p:nvPr/>
        </p:nvSpPr>
        <p:spPr>
          <a:xfrm flipH="1">
            <a:off x="1733094" y="2289700"/>
            <a:ext cx="43629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>
                <a:latin typeface="+mj-lt"/>
              </a:rPr>
              <a:t>Международна организация на труда</a:t>
            </a:r>
          </a:p>
          <a:p>
            <a:pPr algn="ctr"/>
            <a:endParaRPr lang="bg-BG" sz="3600" b="1" dirty="0">
              <a:latin typeface="+mj-lt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18FFE54-2C58-4B84-A3E7-5505E718C745}"/>
              </a:ext>
            </a:extLst>
          </p:cNvPr>
          <p:cNvSpPr txBox="1"/>
          <p:nvPr/>
        </p:nvSpPr>
        <p:spPr>
          <a:xfrm>
            <a:off x="6508395" y="2289700"/>
            <a:ext cx="48657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dirty="0"/>
              <a:t>Конституция на Република България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941287-EF09-4D44-AB75-49018D62BAC7}"/>
              </a:ext>
            </a:extLst>
          </p:cNvPr>
          <p:cNvSpPr/>
          <p:nvPr/>
        </p:nvSpPr>
        <p:spPr>
          <a:xfrm>
            <a:off x="2095174" y="4262213"/>
            <a:ext cx="3745692" cy="1956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B6DBC1D3-D120-478B-BFAD-3BC215647B26}"/>
              </a:ext>
            </a:extLst>
          </p:cNvPr>
          <p:cNvSpPr/>
          <p:nvPr/>
        </p:nvSpPr>
        <p:spPr>
          <a:xfrm>
            <a:off x="8165876" y="3858707"/>
            <a:ext cx="2842678" cy="18694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9E7FD01-3DE4-45D9-A8F8-2B33AB729F2C}"/>
              </a:ext>
            </a:extLst>
          </p:cNvPr>
          <p:cNvSpPr/>
          <p:nvPr/>
        </p:nvSpPr>
        <p:spPr>
          <a:xfrm>
            <a:off x="6385071" y="3098232"/>
            <a:ext cx="108838" cy="32978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2E9DB9B2-671A-40C8-9430-FA63A20ED728}"/>
              </a:ext>
            </a:extLst>
          </p:cNvPr>
          <p:cNvSpPr/>
          <p:nvPr/>
        </p:nvSpPr>
        <p:spPr>
          <a:xfrm>
            <a:off x="7238319" y="3992280"/>
            <a:ext cx="3651908" cy="209281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06BF1211-C0F6-4BD8-9E6F-B52C552C8C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9760" y="3964061"/>
            <a:ext cx="3580799" cy="2046029"/>
          </a:xfrm>
          <a:prstGeom prst="rect">
            <a:avLst/>
          </a:prstGeom>
        </p:spPr>
      </p:pic>
      <p:sp>
        <p:nvSpPr>
          <p:cNvPr id="64" name="Rectangle 63">
            <a:extLst>
              <a:ext uri="{FF2B5EF4-FFF2-40B4-BE49-F238E27FC236}">
                <a16:creationId xmlns:a16="http://schemas.microsoft.com/office/drawing/2014/main" id="{8EDF5E7C-09EB-4D95-B679-6389A340D9AC}"/>
              </a:ext>
            </a:extLst>
          </p:cNvPr>
          <p:cNvSpPr/>
          <p:nvPr/>
        </p:nvSpPr>
        <p:spPr>
          <a:xfrm>
            <a:off x="2173992" y="3888791"/>
            <a:ext cx="3588056" cy="20293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4BBD1D57-57C8-49FF-AD77-EDCA164BE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520" y="3943221"/>
            <a:ext cx="3583069" cy="2065769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F0F448D4-2E1C-4896-AFCA-91BB932A64A8}"/>
              </a:ext>
            </a:extLst>
          </p:cNvPr>
          <p:cNvSpPr/>
          <p:nvPr/>
        </p:nvSpPr>
        <p:spPr>
          <a:xfrm>
            <a:off x="4538579" y="1704532"/>
            <a:ext cx="3783734" cy="6394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/>
              <a:t>ХАРАКТЕРИСТИКА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860D8494-1349-4895-868C-3442683DA158}"/>
              </a:ext>
            </a:extLst>
          </p:cNvPr>
          <p:cNvSpPr/>
          <p:nvPr/>
        </p:nvSpPr>
        <p:spPr>
          <a:xfrm>
            <a:off x="-1" y="0"/>
            <a:ext cx="530349" cy="6858000"/>
          </a:xfrm>
          <a:prstGeom prst="chevron">
            <a:avLst>
              <a:gd name="adj" fmla="val 4714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849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77635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61959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ОСИГУРЯВАНЕ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6" y="1860482"/>
            <a:ext cx="9806245" cy="41654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DC831-4DF4-452D-9F68-978EE1D04249}"/>
              </a:ext>
            </a:extLst>
          </p:cNvPr>
          <p:cNvSpPr/>
          <p:nvPr/>
        </p:nvSpPr>
        <p:spPr>
          <a:xfrm>
            <a:off x="1540627" y="2083890"/>
            <a:ext cx="9806246" cy="416547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97A60-9DDD-4BFA-9A0F-F121C6C1F818}"/>
              </a:ext>
            </a:extLst>
          </p:cNvPr>
          <p:cNvSpPr/>
          <p:nvPr/>
        </p:nvSpPr>
        <p:spPr>
          <a:xfrm>
            <a:off x="1733096" y="2230566"/>
            <a:ext cx="9806245" cy="4165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599CA7-BB96-4E65-97D1-58242C04110D}"/>
              </a:ext>
            </a:extLst>
          </p:cNvPr>
          <p:cNvSpPr/>
          <p:nvPr/>
        </p:nvSpPr>
        <p:spPr>
          <a:xfrm>
            <a:off x="3847471" y="1660216"/>
            <a:ext cx="5043021" cy="518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  <a:latin typeface="+mj-lt"/>
              </a:rPr>
              <a:t>ПРАВА И ЗАДЪЛЖЕНИЯ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10328" y="2453970"/>
            <a:ext cx="6976580" cy="3725157"/>
          </a:xfrm>
        </p:spPr>
        <p:txBody>
          <a:bodyPr>
            <a:normAutofit/>
          </a:bodyPr>
          <a:lstStyle/>
          <a:p>
            <a:r>
              <a:rPr lang="bg-BG" sz="3600" b="1" dirty="0">
                <a:solidFill>
                  <a:schemeClr val="tx1"/>
                </a:solidFill>
              </a:rPr>
              <a:t>Осигурителна система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Набиране на средства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Задължението на осигурителния орган </a:t>
            </a:r>
          </a:p>
          <a:p>
            <a:r>
              <a:rPr lang="bg-BG" sz="3600" b="1" dirty="0">
                <a:solidFill>
                  <a:schemeClr val="tx1"/>
                </a:solidFill>
              </a:rPr>
              <a:t>Същност на здравното осигуряване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Чл. 45 ал. 1 от ЗЗО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873C73-9B93-49A1-A933-01AC0912ACB2}"/>
              </a:ext>
            </a:extLst>
          </p:cNvPr>
          <p:cNvSpPr/>
          <p:nvPr/>
        </p:nvSpPr>
        <p:spPr>
          <a:xfrm>
            <a:off x="9107982" y="2195694"/>
            <a:ext cx="2926080" cy="164590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CD37331-C448-493A-9860-888C49987802}"/>
              </a:ext>
            </a:extLst>
          </p:cNvPr>
          <p:cNvSpPr/>
          <p:nvPr/>
        </p:nvSpPr>
        <p:spPr>
          <a:xfrm>
            <a:off x="8890492" y="2354775"/>
            <a:ext cx="2926080" cy="16459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6056FCF-0734-451F-90E2-BFCF1ED5574A}"/>
              </a:ext>
            </a:extLst>
          </p:cNvPr>
          <p:cNvSpPr/>
          <p:nvPr/>
        </p:nvSpPr>
        <p:spPr>
          <a:xfrm>
            <a:off x="9029625" y="2880023"/>
            <a:ext cx="2914565" cy="27441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F9783B5-340D-416E-A5F4-B00CF9541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2830" y="4301902"/>
            <a:ext cx="2588067" cy="16107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5224339-6B5C-470A-A08C-CCC169260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585" y="2287334"/>
            <a:ext cx="2926080" cy="164592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76417194-B5C9-4AAC-8643-141134326D86}"/>
              </a:ext>
            </a:extLst>
          </p:cNvPr>
          <p:cNvSpPr/>
          <p:nvPr/>
        </p:nvSpPr>
        <p:spPr>
          <a:xfrm>
            <a:off x="9449602" y="4517401"/>
            <a:ext cx="2578274" cy="1600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6AFE231-1B50-401E-B44B-2F8D01E9E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0800" y="4442192"/>
            <a:ext cx="2578274" cy="16002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B02E6CAC-AAFA-4D6E-BDA9-87A721B7FD02}"/>
              </a:ext>
            </a:extLst>
          </p:cNvPr>
          <p:cNvSpPr/>
          <p:nvPr/>
        </p:nvSpPr>
        <p:spPr>
          <a:xfrm>
            <a:off x="9107982" y="2572039"/>
            <a:ext cx="2924274" cy="16181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602913E7-CC07-48A5-B2A3-E7D20B1B7B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5481" y="2459464"/>
            <a:ext cx="2926080" cy="1645920"/>
          </a:xfrm>
          <a:prstGeom prst="rect">
            <a:avLst/>
          </a:prstGeom>
        </p:spPr>
      </p:pic>
      <p:sp>
        <p:nvSpPr>
          <p:cNvPr id="6" name="Arrow: Chevron 5">
            <a:extLst>
              <a:ext uri="{FF2B5EF4-FFF2-40B4-BE49-F238E27FC236}">
                <a16:creationId xmlns:a16="http://schemas.microsoft.com/office/drawing/2014/main" id="{2A34C29F-6D11-4D57-8A20-C095FD23EB14}"/>
              </a:ext>
            </a:extLst>
          </p:cNvPr>
          <p:cNvSpPr/>
          <p:nvPr/>
        </p:nvSpPr>
        <p:spPr>
          <a:xfrm>
            <a:off x="-1" y="0"/>
            <a:ext cx="530349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45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20394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ОСИГУРЯВАНЕ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7" y="1888132"/>
            <a:ext cx="9806245" cy="41654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DC831-4DF4-452D-9F68-978EE1D04249}"/>
              </a:ext>
            </a:extLst>
          </p:cNvPr>
          <p:cNvSpPr/>
          <p:nvPr/>
        </p:nvSpPr>
        <p:spPr>
          <a:xfrm>
            <a:off x="1540627" y="2083890"/>
            <a:ext cx="9806246" cy="45385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E97A60-9DDD-4BFA-9A0F-F121C6C1F818}"/>
              </a:ext>
            </a:extLst>
          </p:cNvPr>
          <p:cNvSpPr/>
          <p:nvPr/>
        </p:nvSpPr>
        <p:spPr>
          <a:xfrm>
            <a:off x="1733097" y="1979198"/>
            <a:ext cx="9725856" cy="4416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1966" y="3117273"/>
            <a:ext cx="3775379" cy="3061854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Диагностика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Лечение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Рехабилитация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Профилактика</a:t>
            </a: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FA523-BB13-4906-8A79-3E85276D2983}"/>
              </a:ext>
            </a:extLst>
          </p:cNvPr>
          <p:cNvSpPr/>
          <p:nvPr/>
        </p:nvSpPr>
        <p:spPr>
          <a:xfrm>
            <a:off x="2743375" y="2042305"/>
            <a:ext cx="7907998" cy="14677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F599CA7-BB96-4E65-97D1-58242C04110D}"/>
              </a:ext>
            </a:extLst>
          </p:cNvPr>
          <p:cNvSpPr/>
          <p:nvPr/>
        </p:nvSpPr>
        <p:spPr>
          <a:xfrm>
            <a:off x="1874729" y="2347269"/>
            <a:ext cx="4087090" cy="543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  <a:latin typeface="+mj-lt"/>
              </a:rPr>
              <a:t>Медицинска помощ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8EA32-34B8-4670-8270-C897DC71D045}"/>
              </a:ext>
            </a:extLst>
          </p:cNvPr>
          <p:cNvSpPr txBox="1"/>
          <p:nvPr/>
        </p:nvSpPr>
        <p:spPr>
          <a:xfrm>
            <a:off x="6388678" y="2979721"/>
            <a:ext cx="542789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/>
              <a:t>Видове престации: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600" b="1" dirty="0"/>
              <a:t>Веществено благо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600" b="1" dirty="0"/>
              <a:t>Възстановяване на разходи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bg-BG" sz="3600" b="1" dirty="0"/>
              <a:t>Вид на предоставяне 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bg-BG" sz="3600" b="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3EF307-02D5-47C5-98E6-71A5EFA17797}"/>
              </a:ext>
            </a:extLst>
          </p:cNvPr>
          <p:cNvSpPr/>
          <p:nvPr/>
        </p:nvSpPr>
        <p:spPr>
          <a:xfrm>
            <a:off x="2909455" y="1575577"/>
            <a:ext cx="7549448" cy="52462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МЕДИЦИНСКА ПОМОЩ И ПРЕСТАЦИЯ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44EF74B-3F6E-4704-BCCD-4001370F0B28}"/>
              </a:ext>
            </a:extLst>
          </p:cNvPr>
          <p:cNvSpPr/>
          <p:nvPr/>
        </p:nvSpPr>
        <p:spPr>
          <a:xfrm>
            <a:off x="6468391" y="2347270"/>
            <a:ext cx="4348131" cy="543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Какво е престация?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AD1176F-4562-4CA1-B7FA-3F5B47A226B3}"/>
              </a:ext>
            </a:extLst>
          </p:cNvPr>
          <p:cNvSpPr/>
          <p:nvPr/>
        </p:nvSpPr>
        <p:spPr>
          <a:xfrm>
            <a:off x="6053415" y="3117273"/>
            <a:ext cx="170111" cy="30618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DC49FEB-B9C8-439E-BC1F-F40B1D982F6C}"/>
              </a:ext>
            </a:extLst>
          </p:cNvPr>
          <p:cNvCxnSpPr>
            <a:cxnSpLocks/>
          </p:cNvCxnSpPr>
          <p:nvPr/>
        </p:nvCxnSpPr>
        <p:spPr>
          <a:xfrm>
            <a:off x="1733097" y="1979198"/>
            <a:ext cx="0" cy="443069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D4D4B1C-0D22-4598-882E-A0B2AF675D29}"/>
              </a:ext>
            </a:extLst>
          </p:cNvPr>
          <p:cNvCxnSpPr>
            <a:cxnSpLocks/>
          </p:cNvCxnSpPr>
          <p:nvPr/>
        </p:nvCxnSpPr>
        <p:spPr>
          <a:xfrm flipH="1">
            <a:off x="11468075" y="1979198"/>
            <a:ext cx="4110" cy="4447969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A2FFA2-CD22-4FA6-9206-063C3164E5DA}"/>
              </a:ext>
            </a:extLst>
          </p:cNvPr>
          <p:cNvCxnSpPr>
            <a:cxnSpLocks/>
          </p:cNvCxnSpPr>
          <p:nvPr/>
        </p:nvCxnSpPr>
        <p:spPr>
          <a:xfrm>
            <a:off x="1733096" y="6418531"/>
            <a:ext cx="9739089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9C8377A-8D79-46AB-9DFF-E3826A20902F}"/>
              </a:ext>
            </a:extLst>
          </p:cNvPr>
          <p:cNvSpPr/>
          <p:nvPr/>
        </p:nvSpPr>
        <p:spPr>
          <a:xfrm>
            <a:off x="0" y="0"/>
            <a:ext cx="530351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735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20394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ОСИГУРЯВАНЕ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7" y="1888132"/>
            <a:ext cx="9806245" cy="473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04DC831-4DF4-452D-9F68-978EE1D04249}"/>
              </a:ext>
            </a:extLst>
          </p:cNvPr>
          <p:cNvSpPr/>
          <p:nvPr/>
        </p:nvSpPr>
        <p:spPr>
          <a:xfrm>
            <a:off x="1527323" y="2083889"/>
            <a:ext cx="9806246" cy="46364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DE30BE-BBF2-4A81-B081-40C2A2752CF1}"/>
              </a:ext>
            </a:extLst>
          </p:cNvPr>
          <p:cNvSpPr/>
          <p:nvPr/>
        </p:nvSpPr>
        <p:spPr>
          <a:xfrm>
            <a:off x="1522889" y="2083889"/>
            <a:ext cx="9641095" cy="45385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DF5E2-628D-42C1-9096-53350DDBA367}"/>
              </a:ext>
            </a:extLst>
          </p:cNvPr>
          <p:cNvSpPr/>
          <p:nvPr/>
        </p:nvSpPr>
        <p:spPr>
          <a:xfrm>
            <a:off x="4064369" y="1921997"/>
            <a:ext cx="4750815" cy="587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BC04B-9A41-40F4-8957-21C12799D4E4}"/>
              </a:ext>
            </a:extLst>
          </p:cNvPr>
          <p:cNvSpPr/>
          <p:nvPr/>
        </p:nvSpPr>
        <p:spPr>
          <a:xfrm>
            <a:off x="4186010" y="1782989"/>
            <a:ext cx="4488871" cy="601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ЛЕЧЕБНИ ЗАВЕДЕНИЯ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2037" y="3283527"/>
            <a:ext cx="5292436" cy="28956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Търговски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Кооперации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Бюджетни учреждения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Физически лица</a:t>
            </a: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E825BDA-3075-45FD-800C-6FB704C31640}"/>
              </a:ext>
            </a:extLst>
          </p:cNvPr>
          <p:cNvSpPr/>
          <p:nvPr/>
        </p:nvSpPr>
        <p:spPr>
          <a:xfrm>
            <a:off x="6052771" y="2719367"/>
            <a:ext cx="1896416" cy="125031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E60BD6-5D73-4134-84DB-1846A3E647C1}"/>
              </a:ext>
            </a:extLst>
          </p:cNvPr>
          <p:cNvSpPr/>
          <p:nvPr/>
        </p:nvSpPr>
        <p:spPr>
          <a:xfrm>
            <a:off x="8874090" y="2257477"/>
            <a:ext cx="1896416" cy="126484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A6F09C4-FA7A-4884-9DF2-C094DEE4CCF3}"/>
              </a:ext>
            </a:extLst>
          </p:cNvPr>
          <p:cNvSpPr/>
          <p:nvPr/>
        </p:nvSpPr>
        <p:spPr>
          <a:xfrm>
            <a:off x="7081337" y="3199503"/>
            <a:ext cx="1914154" cy="126484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72C5278-B659-478C-B739-4B4939A216AD}"/>
              </a:ext>
            </a:extLst>
          </p:cNvPr>
          <p:cNvSpPr/>
          <p:nvPr/>
        </p:nvSpPr>
        <p:spPr>
          <a:xfrm>
            <a:off x="8114337" y="3748673"/>
            <a:ext cx="1896416" cy="12503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7B4B3F7-809B-4FAF-AE70-5EA6DDBDD79E}"/>
              </a:ext>
            </a:extLst>
          </p:cNvPr>
          <p:cNvSpPr/>
          <p:nvPr/>
        </p:nvSpPr>
        <p:spPr>
          <a:xfrm>
            <a:off x="7237893" y="4727548"/>
            <a:ext cx="1909720" cy="12503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1DEE8F-E1C4-4AD4-A559-1720B60E4F8E}"/>
              </a:ext>
            </a:extLst>
          </p:cNvPr>
          <p:cNvSpPr/>
          <p:nvPr/>
        </p:nvSpPr>
        <p:spPr>
          <a:xfrm>
            <a:off x="6381641" y="5265471"/>
            <a:ext cx="1906606" cy="12440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32426A4-6C59-4E64-996B-8AB5DBCF6276}"/>
              </a:ext>
            </a:extLst>
          </p:cNvPr>
          <p:cNvSpPr/>
          <p:nvPr/>
        </p:nvSpPr>
        <p:spPr>
          <a:xfrm rot="5400000">
            <a:off x="9336442" y="4919776"/>
            <a:ext cx="1760152" cy="12769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0DC67CB-DB92-4199-B29B-1E6E9938A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9645" y="2768826"/>
            <a:ext cx="1805603" cy="113659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67E1C46-6FF0-453D-A1ED-BBB214B67F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325" y="2313812"/>
            <a:ext cx="1805603" cy="116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6FCD83-F7AF-4A61-A01F-73DE9396A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6608" y="3307815"/>
            <a:ext cx="1744271" cy="10908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138F37-ADC9-40F3-8990-132823B06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363" y="4330451"/>
            <a:ext cx="1821337" cy="115503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E4E09F4-FE38-4779-A58A-F555D97DE1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6700" y="4771804"/>
            <a:ext cx="1330532" cy="1643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DF108DB-EE71-4405-ABC8-60C34E6FFC5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135" y="5340435"/>
            <a:ext cx="1715618" cy="1081408"/>
          </a:xfrm>
          <a:prstGeom prst="rect">
            <a:avLst/>
          </a:prstGeom>
        </p:spPr>
      </p:pic>
      <p:sp>
        <p:nvSpPr>
          <p:cNvPr id="8" name="Arrow: Chevron 7">
            <a:extLst>
              <a:ext uri="{FF2B5EF4-FFF2-40B4-BE49-F238E27FC236}">
                <a16:creationId xmlns:a16="http://schemas.microsoft.com/office/drawing/2014/main" id="{7539F163-E538-4AF8-ABC5-090545971614}"/>
              </a:ext>
            </a:extLst>
          </p:cNvPr>
          <p:cNvSpPr/>
          <p:nvPr/>
        </p:nvSpPr>
        <p:spPr>
          <a:xfrm>
            <a:off x="0" y="1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2773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20394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ОСИГУРИТЕЛНИ РАЗХОДИ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7" y="1888132"/>
            <a:ext cx="9806245" cy="473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DF5E2-628D-42C1-9096-53350DDBA367}"/>
              </a:ext>
            </a:extLst>
          </p:cNvPr>
          <p:cNvSpPr/>
          <p:nvPr/>
        </p:nvSpPr>
        <p:spPr>
          <a:xfrm>
            <a:off x="2287936" y="1772454"/>
            <a:ext cx="8285018" cy="587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BC04B-9A41-40F4-8957-21C12799D4E4}"/>
              </a:ext>
            </a:extLst>
          </p:cNvPr>
          <p:cNvSpPr/>
          <p:nvPr/>
        </p:nvSpPr>
        <p:spPr>
          <a:xfrm>
            <a:off x="2434700" y="1574336"/>
            <a:ext cx="7991491" cy="601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СЪЩНОСТ ЗА ЗДРАВНОТО ОСИГУРЯВАНЕ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477" y="2379608"/>
            <a:ext cx="5012572" cy="4069022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Набиране на средства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 err="1">
                <a:solidFill>
                  <a:schemeClr val="tx1"/>
                </a:solidFill>
              </a:rPr>
              <a:t>Презункция</a:t>
            </a:r>
            <a:r>
              <a:rPr lang="bg-BG" sz="3600" b="1" dirty="0">
                <a:solidFill>
                  <a:schemeClr val="tx1"/>
                </a:solidFill>
              </a:rPr>
              <a:t> / Вид застраховка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Пазар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Сигурност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Преимущества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7A24561-A715-463A-83A5-30182F762FB4}"/>
              </a:ext>
            </a:extLst>
          </p:cNvPr>
          <p:cNvSpPr/>
          <p:nvPr/>
        </p:nvSpPr>
        <p:spPr>
          <a:xfrm>
            <a:off x="1" y="0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14F6-2684-4A7A-B754-31FF2C666F8C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90B575-FE51-44FC-8117-B502043B3A57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BDF84D-4FAB-4200-97F0-2CA1618CF4BD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F44D16-D76C-4828-B6F0-97582D0F0099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0ACFC0-E820-4F1A-8B1A-7B54C7681509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2A75AF-8FC4-45FB-8045-009D66696E8C}"/>
              </a:ext>
            </a:extLst>
          </p:cNvPr>
          <p:cNvSpPr txBox="1"/>
          <p:nvPr/>
        </p:nvSpPr>
        <p:spPr>
          <a:xfrm>
            <a:off x="6410111" y="2379608"/>
            <a:ext cx="47716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/>
              <a:t>Нулеви печалби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/>
              <a:t>Солидарен принцип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/>
              <a:t>Смесен сектор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/>
              <a:t>Задължително ЗО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9E11EB-35B3-4D38-96B1-DD4D3BC39C72}"/>
              </a:ext>
            </a:extLst>
          </p:cNvPr>
          <p:cNvSpPr/>
          <p:nvPr/>
        </p:nvSpPr>
        <p:spPr>
          <a:xfrm>
            <a:off x="4247391" y="4268954"/>
            <a:ext cx="1578866" cy="110523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2BC5A33-2A09-455D-BC14-49AA8D98F4E0}"/>
              </a:ext>
            </a:extLst>
          </p:cNvPr>
          <p:cNvSpPr/>
          <p:nvPr/>
        </p:nvSpPr>
        <p:spPr>
          <a:xfrm>
            <a:off x="5404584" y="4789961"/>
            <a:ext cx="1593824" cy="1105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CCAD9B-DD43-4C66-9CBF-975729018298}"/>
              </a:ext>
            </a:extLst>
          </p:cNvPr>
          <p:cNvSpPr/>
          <p:nvPr/>
        </p:nvSpPr>
        <p:spPr>
          <a:xfrm>
            <a:off x="5010762" y="5441714"/>
            <a:ext cx="1573871" cy="11050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49A1D41-8C34-477B-9429-72FB7F73EFB6}"/>
              </a:ext>
            </a:extLst>
          </p:cNvPr>
          <p:cNvSpPr/>
          <p:nvPr/>
        </p:nvSpPr>
        <p:spPr>
          <a:xfrm>
            <a:off x="6762541" y="5159186"/>
            <a:ext cx="1601564" cy="11420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6558FFA-7718-49BB-93C0-7FBFBA826CFC}"/>
              </a:ext>
            </a:extLst>
          </p:cNvPr>
          <p:cNvSpPr/>
          <p:nvPr/>
        </p:nvSpPr>
        <p:spPr>
          <a:xfrm>
            <a:off x="7646735" y="4687932"/>
            <a:ext cx="1591265" cy="11283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021DA4A-295C-419B-87C3-0C23A3F06E95}"/>
              </a:ext>
            </a:extLst>
          </p:cNvPr>
          <p:cNvSpPr/>
          <p:nvPr/>
        </p:nvSpPr>
        <p:spPr>
          <a:xfrm>
            <a:off x="8641052" y="5390256"/>
            <a:ext cx="1578866" cy="11052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D3A503-C397-42DC-A07E-7DF9B54B8595}"/>
              </a:ext>
            </a:extLst>
          </p:cNvPr>
          <p:cNvSpPr/>
          <p:nvPr/>
        </p:nvSpPr>
        <p:spPr>
          <a:xfrm rot="5400000">
            <a:off x="9378314" y="5027961"/>
            <a:ext cx="1573871" cy="112516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3A4B7CAB-6F89-4F69-9690-AB4F2912E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646" y="5063916"/>
            <a:ext cx="2304633" cy="137687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745B981-2AD8-45A5-AE20-EEC8E9E649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0932" y="4911500"/>
            <a:ext cx="2314982" cy="137369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7E1B0357-B566-46DE-91FD-18F2496E0F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452" y="3766444"/>
            <a:ext cx="1634521" cy="154202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08BA587-7797-4213-B089-7C5B409EF6FA}"/>
              </a:ext>
            </a:extLst>
          </p:cNvPr>
          <p:cNvCxnSpPr>
            <a:cxnSpLocks/>
          </p:cNvCxnSpPr>
          <p:nvPr/>
        </p:nvCxnSpPr>
        <p:spPr>
          <a:xfrm flipV="1">
            <a:off x="6289964" y="2521527"/>
            <a:ext cx="0" cy="19812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784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alf Frame 4">
            <a:extLst>
              <a:ext uri="{FF2B5EF4-FFF2-40B4-BE49-F238E27FC236}">
                <a16:creationId xmlns:a16="http://schemas.microsoft.com/office/drawing/2014/main" id="{458548DB-C3EF-4111-A198-EAF17EFF98FC}"/>
              </a:ext>
            </a:extLst>
          </p:cNvPr>
          <p:cNvSpPr/>
          <p:nvPr/>
        </p:nvSpPr>
        <p:spPr>
          <a:xfrm rot="10800000">
            <a:off x="4857750" y="-33711"/>
            <a:ext cx="7334250" cy="5657850"/>
          </a:xfrm>
          <a:prstGeom prst="halfFra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D14E787-04C8-4F38-9F67-640B41D25EF2}"/>
              </a:ext>
            </a:extLst>
          </p:cNvPr>
          <p:cNvSpPr/>
          <p:nvPr/>
        </p:nvSpPr>
        <p:spPr>
          <a:xfrm>
            <a:off x="1375477" y="863780"/>
            <a:ext cx="10109940" cy="81828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BCDB48-273C-4C99-A42D-66F228968E54}"/>
              </a:ext>
            </a:extLst>
          </p:cNvPr>
          <p:cNvSpPr/>
          <p:nvPr/>
        </p:nvSpPr>
        <p:spPr>
          <a:xfrm>
            <a:off x="1522889" y="678874"/>
            <a:ext cx="9815115" cy="77443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CAD4030D-47C3-4B43-8A19-106139CD79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1758" y="420394"/>
            <a:ext cx="9815115" cy="961834"/>
          </a:xfrm>
        </p:spPr>
        <p:txBody>
          <a:bodyPr/>
          <a:lstStyle/>
          <a:p>
            <a:pPr algn="ctr"/>
            <a:r>
              <a:rPr lang="bg-BG" sz="4000" b="1" dirty="0">
                <a:solidFill>
                  <a:schemeClr val="tx1"/>
                </a:solidFill>
              </a:rPr>
              <a:t>ЗДРАВНО ОСИГУРИТЕЛНИ РАЗХОДИ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4C1312-12A6-4D5F-B666-EF50B8475175}"/>
              </a:ext>
            </a:extLst>
          </p:cNvPr>
          <p:cNvSpPr/>
          <p:nvPr/>
        </p:nvSpPr>
        <p:spPr>
          <a:xfrm>
            <a:off x="1375477" y="1888132"/>
            <a:ext cx="9806245" cy="47343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85DF5E2-628D-42C1-9096-53350DDBA367}"/>
              </a:ext>
            </a:extLst>
          </p:cNvPr>
          <p:cNvSpPr/>
          <p:nvPr/>
        </p:nvSpPr>
        <p:spPr>
          <a:xfrm>
            <a:off x="4627418" y="1772454"/>
            <a:ext cx="3325091" cy="5870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77BC04B-9A41-40F4-8957-21C12799D4E4}"/>
              </a:ext>
            </a:extLst>
          </p:cNvPr>
          <p:cNvSpPr/>
          <p:nvPr/>
        </p:nvSpPr>
        <p:spPr>
          <a:xfrm>
            <a:off x="4733817" y="1588291"/>
            <a:ext cx="3089564" cy="6017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РАЗХОДИ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825B20FA-64FA-43D5-B554-52E39D620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5475" y="2379608"/>
            <a:ext cx="6577034" cy="4069022"/>
          </a:xfrm>
        </p:spPr>
        <p:txBody>
          <a:bodyPr>
            <a:normAutofit lnSpcReduction="10000"/>
          </a:bodyPr>
          <a:lstStyle/>
          <a:p>
            <a:pPr algn="ctr"/>
            <a:r>
              <a:rPr lang="bg-BG" sz="3600" b="1" dirty="0">
                <a:solidFill>
                  <a:schemeClr val="tx1"/>
                </a:solidFill>
              </a:rPr>
              <a:t>  2019 г.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Заложени разходи - 5,2 млрд. лв.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БВП – 4,5%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За НЗОК – 4,3 млрд. лв.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БВП на база ЧР достига – 8%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bg-BG" sz="3600" b="1" dirty="0">
                <a:solidFill>
                  <a:schemeClr val="tx1"/>
                </a:solidFill>
              </a:rPr>
              <a:t>Размер на вноската – 8%  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  <a:p>
            <a:pPr marL="571500" indent="-571500">
              <a:buFont typeface="Wingdings" panose="05000000000000000000" pitchFamily="2" charset="2"/>
              <a:buChar char="§"/>
            </a:pPr>
            <a:endParaRPr lang="bg-BG" sz="3600" b="1" dirty="0">
              <a:solidFill>
                <a:schemeClr val="tx1"/>
              </a:solidFill>
            </a:endParaRPr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07A24561-A715-463A-83A5-30182F762FB4}"/>
              </a:ext>
            </a:extLst>
          </p:cNvPr>
          <p:cNvSpPr/>
          <p:nvPr/>
        </p:nvSpPr>
        <p:spPr>
          <a:xfrm>
            <a:off x="1" y="0"/>
            <a:ext cx="530350" cy="6858000"/>
          </a:xfrm>
          <a:prstGeom prst="chevr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5B14F6-2684-4A7A-B754-31FF2C666F8C}"/>
              </a:ext>
            </a:extLst>
          </p:cNvPr>
          <p:cNvSpPr txBox="1"/>
          <p:nvPr/>
        </p:nvSpPr>
        <p:spPr>
          <a:xfrm>
            <a:off x="5638800" y="2964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g-BG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CD2DBBF-8D24-4925-B316-E81518B9547E}"/>
              </a:ext>
            </a:extLst>
          </p:cNvPr>
          <p:cNvSpPr/>
          <p:nvPr/>
        </p:nvSpPr>
        <p:spPr>
          <a:xfrm>
            <a:off x="9081779" y="2340825"/>
            <a:ext cx="1662546" cy="15384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36EB709-E45A-4AA1-8C00-329E889D0548}"/>
              </a:ext>
            </a:extLst>
          </p:cNvPr>
          <p:cNvSpPr/>
          <p:nvPr/>
        </p:nvSpPr>
        <p:spPr>
          <a:xfrm>
            <a:off x="7899828" y="2977842"/>
            <a:ext cx="1662546" cy="131762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4602DF4-6952-4B3A-BC5B-50E94B057F27}"/>
              </a:ext>
            </a:extLst>
          </p:cNvPr>
          <p:cNvSpPr/>
          <p:nvPr/>
        </p:nvSpPr>
        <p:spPr>
          <a:xfrm>
            <a:off x="8622179" y="3837155"/>
            <a:ext cx="1662545" cy="13176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9331A4-832A-4E88-AC6F-62E665B73FCA}"/>
              </a:ext>
            </a:extLst>
          </p:cNvPr>
          <p:cNvSpPr/>
          <p:nvPr/>
        </p:nvSpPr>
        <p:spPr>
          <a:xfrm>
            <a:off x="9603402" y="4525721"/>
            <a:ext cx="1328522" cy="17872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21FE40-6138-4E7B-A985-FE21A0557AF9}"/>
              </a:ext>
            </a:extLst>
          </p:cNvPr>
          <p:cNvSpPr/>
          <p:nvPr/>
        </p:nvSpPr>
        <p:spPr>
          <a:xfrm>
            <a:off x="7667402" y="5014956"/>
            <a:ext cx="1662545" cy="130232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2E331E1-EFE4-4896-99FC-D4A8FFCF58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7246" y="2472173"/>
            <a:ext cx="2661225" cy="171457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0E2872DD-0C2D-4037-A201-8CA9C2F00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702" y="4450085"/>
            <a:ext cx="2658769" cy="1714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971353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1012</TotalTime>
  <Words>307</Words>
  <Application>Microsoft Office PowerPoint</Application>
  <PresentationFormat>Widescreen</PresentationFormat>
  <Paragraphs>103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 Light</vt:lpstr>
      <vt:lpstr>Wingdings</vt:lpstr>
      <vt:lpstr>Metropolitan</vt:lpstr>
      <vt:lpstr>ЗДРАВНО ОСИГУРЯВАНЕ И ЗДРАВНООСИГУРИТЕЛНИ РАЗХОДИ</vt:lpstr>
      <vt:lpstr>ОСНОВИ НА БЪЛГАРСКОТО ЗДРАВЕОПАЗВАНЕ</vt:lpstr>
      <vt:lpstr>НАЦИОНАЛНА ЗДРАВНООСИГУРИТЕЛНА КАСА</vt:lpstr>
      <vt:lpstr>ЗДРАВНО ОСИГУРЯВАНЕ</vt:lpstr>
      <vt:lpstr>ЗДРАВНО ОСИГУРЯВАНЕ</vt:lpstr>
      <vt:lpstr>ЗДРАВНО ОСИГУРЯВАНЕ</vt:lpstr>
      <vt:lpstr>ЗДРАВНО ОСИГУРЯВАНЕ</vt:lpstr>
      <vt:lpstr>ЗДРАВНО ОСИГУРИТЕЛНИ РАЗХОДИ</vt:lpstr>
      <vt:lpstr>ЗДРАВНО ОСИГУРИТЕЛНИ РАЗХОДИ</vt:lpstr>
      <vt:lpstr>ЗДРАВНО ОСИГУРИТЕЛНИ РАЗХОДИ</vt:lpstr>
      <vt:lpstr>ЗДРАВНОТО ОСИГУРЯВАНЕ И ЗДРАВНООСИГУРИТЕЛНИТЕ РАЗХОДИ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ЗДРАВНО ОСИГУРЯВАНЕ И ЗДРАВНООСИГУРИТЕЛНИ РАЗХОД</dc:title>
  <dc:creator>Pravetz</dc:creator>
  <cp:lastModifiedBy>Pravetz</cp:lastModifiedBy>
  <cp:revision>106</cp:revision>
  <dcterms:created xsi:type="dcterms:W3CDTF">2021-04-11T13:48:29Z</dcterms:created>
  <dcterms:modified xsi:type="dcterms:W3CDTF">2021-04-22T18:52:59Z</dcterms:modified>
</cp:coreProperties>
</file>